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98" r:id="rId3"/>
    <p:sldId id="257" r:id="rId4"/>
    <p:sldId id="414" r:id="rId5"/>
    <p:sldId id="382" r:id="rId6"/>
    <p:sldId id="383" r:id="rId7"/>
    <p:sldId id="384" r:id="rId8"/>
    <p:sldId id="338" r:id="rId9"/>
    <p:sldId id="339" r:id="rId10"/>
    <p:sldId id="394" r:id="rId11"/>
    <p:sldId id="395" r:id="rId12"/>
    <p:sldId id="337" r:id="rId13"/>
    <p:sldId id="396" r:id="rId14"/>
    <p:sldId id="380" r:id="rId15"/>
    <p:sldId id="393" r:id="rId16"/>
    <p:sldId id="367" r:id="rId17"/>
    <p:sldId id="385" r:id="rId18"/>
    <p:sldId id="386" r:id="rId19"/>
    <p:sldId id="387" r:id="rId20"/>
    <p:sldId id="388" r:id="rId21"/>
    <p:sldId id="389" r:id="rId22"/>
    <p:sldId id="348" r:id="rId23"/>
    <p:sldId id="349" r:id="rId24"/>
    <p:sldId id="35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66"/>
    <p:restoredTop sz="95707"/>
  </p:normalViewPr>
  <p:slideViewPr>
    <p:cSldViewPr snapToGrid="0" snapToObjects="1">
      <p:cViewPr>
        <p:scale>
          <a:sx n="180" d="100"/>
          <a:sy n="180" d="100"/>
        </p:scale>
        <p:origin x="20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8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5B46-FEB7-C04A-AFEB-1493C7859BFE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0F11E-7383-364D-B3B0-C26B23D8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0F11E-7383-364D-B3B0-C26B23D84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rdRUmufQJmdEfawqY9PuAYWaJjAV5YdL7MaKOhZeCLs/ed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rdRUmufQJmdEfawqY9PuAYWaJjAV5YdL7MaKOhZeCLs/edit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interactions and binding site properties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pic>
        <p:nvPicPr>
          <p:cNvPr id="4" name="Picture 3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Binary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4048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Yersinia pestis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complex</a:t>
            </a:r>
          </a:p>
        </p:txBody>
      </p:sp>
    </p:spTree>
    <p:extLst>
      <p:ext uri="{BB962C8B-B14F-4D97-AF65-F5344CB8AC3E}">
        <p14:creationId xmlns:p14="http://schemas.microsoft.com/office/powerpoint/2010/main" val="192500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32" y="163470"/>
            <a:ext cx="6210968" cy="61465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07FF20-7082-0F4C-9BE4-9B785C0E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65" y="-146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</a:p>
        </p:txBody>
      </p:sp>
    </p:spTree>
    <p:extLst>
      <p:ext uri="{BB962C8B-B14F-4D97-AF65-F5344CB8AC3E}">
        <p14:creationId xmlns:p14="http://schemas.microsoft.com/office/powerpoint/2010/main" val="16380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2340" y="271617"/>
            <a:ext cx="687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interaction network:  hubs, non-hubs</a:t>
            </a:r>
          </a:p>
        </p:txBody>
      </p:sp>
    </p:spTree>
    <p:extLst>
      <p:ext uri="{BB962C8B-B14F-4D97-AF65-F5344CB8AC3E}">
        <p14:creationId xmlns:p14="http://schemas.microsoft.com/office/powerpoint/2010/main" val="381061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an organism, PPIs form a huge complex network known as an “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interactome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deregulation leads to a disease state or death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Nearly 650,000 interactions regulate human life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0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PPIs are at the basis of key cellular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transduction/communication </a:t>
            </a:r>
          </a:p>
          <a:p>
            <a:r>
              <a:rPr lang="en-US" dirty="0"/>
              <a:t>Enzyme-mediated catalysis</a:t>
            </a:r>
          </a:p>
          <a:p>
            <a:r>
              <a:rPr lang="en-US" dirty="0"/>
              <a:t>Immune response</a:t>
            </a:r>
          </a:p>
          <a:p>
            <a:r>
              <a:rPr lang="en-US" dirty="0"/>
              <a:t>Cellular division</a:t>
            </a:r>
          </a:p>
          <a:p>
            <a:r>
              <a:rPr lang="en-US" dirty="0"/>
              <a:t>Programmed cell death</a:t>
            </a:r>
          </a:p>
          <a:p>
            <a:r>
              <a:rPr lang="en-US" dirty="0"/>
              <a:t>Cell-cell recognition</a:t>
            </a:r>
          </a:p>
          <a:p>
            <a:r>
              <a:rPr lang="en-US" dirty="0"/>
              <a:t>Viral action</a:t>
            </a:r>
          </a:p>
          <a:p>
            <a:r>
              <a:rPr lang="en-US" dirty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41722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ligands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Catalysis: substrate, products, cofactors</a:t>
            </a:r>
          </a:p>
          <a:p>
            <a:r>
              <a:rPr lang="en-US" dirty="0"/>
              <a:t>Regulation: ATP, hormones, etc.</a:t>
            </a:r>
          </a:p>
          <a:p>
            <a:r>
              <a:rPr lang="en-US" dirty="0"/>
              <a:t>Communication pathways: first or second messengers, downstream regulators</a:t>
            </a:r>
          </a:p>
          <a:p>
            <a:r>
              <a:rPr lang="en-US" dirty="0"/>
              <a:t>Protein trafficking: ligands serving as means by which organelles or other macromolecules are </a:t>
            </a:r>
            <a:r>
              <a:rPr lang="en-US" dirty="0" err="1"/>
              <a:t>recognised</a:t>
            </a:r>
            <a:r>
              <a:rPr lang="en-US" dirty="0"/>
              <a:t> by proteins</a:t>
            </a:r>
          </a:p>
          <a:p>
            <a:r>
              <a:rPr lang="en-US" dirty="0"/>
              <a:t>Prosthetic groups: </a:t>
            </a:r>
            <a:r>
              <a:rPr lang="en-US" dirty="0" err="1"/>
              <a:t>heme</a:t>
            </a:r>
            <a:r>
              <a:rPr lang="en-US" dirty="0"/>
              <a:t> group</a:t>
            </a:r>
          </a:p>
          <a:p>
            <a:r>
              <a:rPr lang="en-US" dirty="0"/>
              <a:t>Defense/offense: toxins</a:t>
            </a:r>
          </a:p>
        </p:txBody>
      </p:sp>
    </p:spTree>
    <p:extLst>
      <p:ext uri="{BB962C8B-B14F-4D97-AF65-F5344CB8AC3E}">
        <p14:creationId xmlns:p14="http://schemas.microsoft.com/office/powerpoint/2010/main" val="214194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The reductionist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958587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Strong transient</a:t>
            </a:r>
            <a:r>
              <a:rPr lang="en-US" dirty="0"/>
              <a:t>: This category includes interactions that are triggered/</a:t>
            </a:r>
            <a:r>
              <a:rPr lang="en-US" dirty="0" err="1"/>
              <a:t>stabilised</a:t>
            </a:r>
            <a:r>
              <a:rPr lang="en-US" dirty="0"/>
              <a:t> by an effector molecule or conformational change. An example is given by the </a:t>
            </a:r>
            <a:r>
              <a:rPr lang="en-US" dirty="0" err="1"/>
              <a:t>Ras</a:t>
            </a:r>
            <a:r>
              <a:rPr lang="en-US" dirty="0"/>
              <a:t> proteins, which form tight complexes with their partners when GTP-bound and only weak complexes when GDP-bound.</a:t>
            </a:r>
          </a:p>
        </p:txBody>
      </p:sp>
    </p:spTree>
    <p:extLst>
      <p:ext uri="{BB962C8B-B14F-4D97-AF65-F5344CB8AC3E}">
        <p14:creationId xmlns:p14="http://schemas.microsoft.com/office/powerpoint/2010/main" val="130429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787" y="2844225"/>
            <a:ext cx="5718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http://bit.ly/bioinfo-planner2021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938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Transient </a:t>
            </a:r>
            <a:r>
              <a:rPr lang="en-US" dirty="0" err="1">
                <a:solidFill>
                  <a:schemeClr val="bg1"/>
                </a:solidFill>
              </a:rPr>
              <a:t>vs</a:t>
            </a:r>
            <a:r>
              <a:rPr lang="en-US" dirty="0">
                <a:solidFill>
                  <a:schemeClr val="bg1"/>
                </a:solidFill>
              </a:rPr>
              <a:t> 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/>
              <a:t>Transient (relatively weak)</a:t>
            </a:r>
          </a:p>
          <a:p>
            <a:pPr lvl="1"/>
            <a:r>
              <a:rPr lang="en-US" dirty="0"/>
              <a:t>Brief and reversible interactions occurring in specific cellular contexts</a:t>
            </a:r>
          </a:p>
          <a:p>
            <a:r>
              <a:rPr lang="en-US" dirty="0"/>
              <a:t>Stable (for a longer period of time)</a:t>
            </a:r>
          </a:p>
          <a:p>
            <a:pPr lvl="1"/>
            <a:r>
              <a:rPr lang="en-US" dirty="0"/>
              <a:t>Proteins take part of permanent complexes as subunits, in order to carry out structural or functional roles</a:t>
            </a:r>
          </a:p>
          <a:p>
            <a:pPr lvl="1"/>
            <a:r>
              <a:rPr lang="en-US" dirty="0"/>
              <a:t>Vocabulary: permanent, obligate, oligomeric, tight, more stable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9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Transient interactions </a:t>
            </a:r>
          </a:p>
          <a:p>
            <a:pPr lvl="1"/>
            <a:r>
              <a:rPr lang="en-US" dirty="0"/>
              <a:t>Interactions mediated by short linear motifs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Disorder-to-order transitions</a:t>
            </a:r>
          </a:p>
          <a:p>
            <a:pPr lvl="1"/>
            <a:r>
              <a:rPr lang="en-US" dirty="0"/>
              <a:t>Proteins involved in </a:t>
            </a:r>
            <a:r>
              <a:rPr lang="en-US" dirty="0" err="1"/>
              <a:t>signalling</a:t>
            </a:r>
            <a:r>
              <a:rPr lang="en-US" dirty="0"/>
              <a:t> cascades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Homo-</a:t>
            </a:r>
            <a:r>
              <a:rPr lang="en-US" dirty="0" err="1"/>
              <a:t>oligomeric</a:t>
            </a:r>
            <a:r>
              <a:rPr lang="en-US" dirty="0"/>
              <a:t> or hetero-</a:t>
            </a:r>
            <a:r>
              <a:rPr lang="en-US" dirty="0" err="1"/>
              <a:t>oligomeric</a:t>
            </a:r>
            <a:r>
              <a:rPr lang="en-US" dirty="0"/>
              <a:t> complexes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enzyme-inhibitor</a:t>
            </a:r>
          </a:p>
          <a:p>
            <a:pPr lvl="1"/>
            <a:r>
              <a:rPr lang="en-US" dirty="0"/>
              <a:t>antibody-antigen</a:t>
            </a:r>
          </a:p>
          <a:p>
            <a:pPr lvl="1"/>
            <a:r>
              <a:rPr lang="en-US" dirty="0"/>
              <a:t>domain-domain</a:t>
            </a:r>
          </a:p>
          <a:p>
            <a:pPr lvl="1"/>
            <a:r>
              <a:rPr lang="en-US" dirty="0"/>
              <a:t>domain-peptide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</p:spTree>
    <p:extLst>
      <p:ext uri="{BB962C8B-B14F-4D97-AF65-F5344CB8AC3E}">
        <p14:creationId xmlns:p14="http://schemas.microsoft.com/office/powerpoint/2010/main" val="292728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ability of proteins to form </a:t>
            </a:r>
            <a:r>
              <a:rPr lang="en-US" b="1" dirty="0"/>
              <a:t>biologically active complexes </a:t>
            </a:r>
            <a:r>
              <a:rPr lang="en-US" dirty="0"/>
              <a:t>depends on the properties of their binding surfaces: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Geometric compatibility</a:t>
            </a:r>
          </a:p>
          <a:p>
            <a:r>
              <a:rPr lang="en-US" dirty="0"/>
              <a:t>Chemical composition</a:t>
            </a:r>
          </a:p>
          <a:p>
            <a:r>
              <a:rPr lang="en-US" dirty="0"/>
              <a:t>Polarity</a:t>
            </a:r>
          </a:p>
          <a:p>
            <a:r>
              <a:rPr lang="en-US" dirty="0"/>
              <a:t>Atom packing efficiency</a:t>
            </a:r>
          </a:p>
          <a:p>
            <a:r>
              <a:rPr lang="en-US" dirty="0"/>
              <a:t>Hydrogen bond or salt bridge frequency</a:t>
            </a:r>
          </a:p>
          <a:p>
            <a:r>
              <a:rPr lang="en-US" dirty="0"/>
              <a:t>Number of buried water molecules</a:t>
            </a:r>
          </a:p>
          <a:p>
            <a:r>
              <a:rPr lang="en-US" dirty="0"/>
              <a:t>Interaction energy</a:t>
            </a:r>
          </a:p>
          <a:p>
            <a:r>
              <a:rPr lang="en-US" dirty="0"/>
              <a:t>Residue conservation</a:t>
            </a:r>
          </a:p>
          <a:p>
            <a:r>
              <a:rPr lang="en-US" dirty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4900" dirty="0">
                <a:solidFill>
                  <a:schemeClr val="bg1"/>
                </a:solidFill>
              </a:rPr>
              <a:t>Protein-ligand interfaces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relationship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Hpx14 </a:t>
            </a:r>
            <a:r>
              <a:rPr lang="en-US" dirty="0" err="1"/>
              <a:t>homodimer</a:t>
            </a:r>
            <a:r>
              <a:rPr lang="en-US" dirty="0"/>
              <a:t> (PDB 3C7X) </a:t>
            </a:r>
            <a:r>
              <a:rPr lang="en-US" b="1" dirty="0"/>
              <a:t>B.</a:t>
            </a:r>
            <a:r>
              <a:rPr lang="en-US" dirty="0"/>
              <a:t>  Definition of the docking site (red patch)</a:t>
            </a:r>
          </a:p>
        </p:txBody>
      </p:sp>
    </p:spTree>
    <p:extLst>
      <p:ext uri="{BB962C8B-B14F-4D97-AF65-F5344CB8AC3E}">
        <p14:creationId xmlns:p14="http://schemas.microsoft.com/office/powerpoint/2010/main" val="308085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. 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yellow (courtesy 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 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562EC-F8E1-5E46-ADD4-A8999389100E}"/>
              </a:ext>
            </a:extLst>
          </p:cNvPr>
          <p:cNvSpPr txBox="1"/>
          <p:nvPr/>
        </p:nvSpPr>
        <p:spPr>
          <a:xfrm>
            <a:off x="3492500" y="2721114"/>
            <a:ext cx="1864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>
                <a:hlinkClick r:id="rId2"/>
              </a:rPr>
              <a:t>Syllabus</a:t>
            </a:r>
            <a:endParaRPr lang="en-IT" sz="4000"/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2B92-0C05-0646-9FBA-224451A6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78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/>
              <a:t>Principles of protein interactions and binding site properties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9950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</p:spTree>
    <p:extLst>
      <p:ext uri="{BB962C8B-B14F-4D97-AF65-F5344CB8AC3E}">
        <p14:creationId xmlns:p14="http://schemas.microsoft.com/office/powerpoint/2010/main" val="321039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0731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Networks,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to 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703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organic molecules (~600 Da or less)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Protein functions are based on the capability of proteins to bind a certain ligand (or more)</a:t>
            </a:r>
          </a:p>
        </p:txBody>
      </p:sp>
    </p:spTree>
    <p:extLst>
      <p:ext uri="{BB962C8B-B14F-4D97-AF65-F5344CB8AC3E}">
        <p14:creationId xmlns:p14="http://schemas.microsoft.com/office/powerpoint/2010/main" val="195728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/>
              <a:t>A few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Binary interaction</a:t>
            </a:r>
          </a:p>
          <a:p>
            <a:r>
              <a:rPr lang="en-US" dirty="0"/>
              <a:t>Protein complex</a:t>
            </a:r>
          </a:p>
          <a:p>
            <a:r>
              <a:rPr lang="en-US" dirty="0"/>
              <a:t>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dirty="0"/>
              <a:t>Stable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dirty="0"/>
              <a:t>Protein binding interface</a:t>
            </a:r>
          </a:p>
          <a:p>
            <a:r>
              <a:rPr lang="en-US" dirty="0"/>
              <a:t>Protein networks, hubs</a:t>
            </a:r>
          </a:p>
          <a:p>
            <a:r>
              <a:rPr lang="en-US" dirty="0"/>
              <a:t>Interactome</a:t>
            </a:r>
          </a:p>
        </p:txBody>
      </p:sp>
    </p:spTree>
    <p:extLst>
      <p:ext uri="{BB962C8B-B14F-4D97-AF65-F5344CB8AC3E}">
        <p14:creationId xmlns:p14="http://schemas.microsoft.com/office/powerpoint/2010/main" val="208813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9580</TotalTime>
  <Words>802</Words>
  <Application>Microsoft Macintosh PowerPoint</Application>
  <PresentationFormat>On-screen Show (4:3)</PresentationFormat>
  <Paragraphs>123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Protein interactions and binding site properties</vt:lpstr>
      <vt:lpstr>PowerPoint Presentation</vt:lpstr>
      <vt:lpstr>PowerPoint Presentation</vt:lpstr>
      <vt:lpstr>Principles of protein interactions and binding site properties</vt:lpstr>
      <vt:lpstr>PowerPoint Presentation</vt:lpstr>
      <vt:lpstr>PowerPoint Presentation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Protein interaction interfaces</vt:lpstr>
      <vt:lpstr>PowerPoint Presentation</vt:lpstr>
      <vt:lpstr>PowerPoint Presentation</vt:lpstr>
      <vt:lpstr>PPIs are at the basis of key cellular processes</vt:lpstr>
      <vt:lpstr>Roles of ligands</vt:lpstr>
      <vt:lpstr>The reductionist approach</vt:lpstr>
      <vt:lpstr>We can classify PPIs according to:</vt:lpstr>
      <vt:lpstr>PowerPoint Presentation</vt:lpstr>
      <vt:lpstr>Transient vs Stable</vt:lpstr>
      <vt:lpstr>Examples</vt:lpstr>
      <vt:lpstr> Protein-ligand interfaces Structure-function relationship 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subject/>
  <dc:creator>Allegra Via</dc:creator>
  <cp:keywords/>
  <dc:description/>
  <cp:lastModifiedBy>Allegra Via</cp:lastModifiedBy>
  <cp:revision>98</cp:revision>
  <dcterms:created xsi:type="dcterms:W3CDTF">2016-01-27T17:15:45Z</dcterms:created>
  <dcterms:modified xsi:type="dcterms:W3CDTF">2021-04-23T09:59:08Z</dcterms:modified>
  <cp:category/>
</cp:coreProperties>
</file>